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73" r:id="rId3"/>
    <p:sldId id="274" r:id="rId4"/>
    <p:sldId id="276" r:id="rId5"/>
    <p:sldId id="277" r:id="rId6"/>
    <p:sldId id="278" r:id="rId7"/>
    <p:sldId id="279" r:id="rId8"/>
    <p:sldId id="301" r:id="rId9"/>
    <p:sldId id="297" r:id="rId10"/>
    <p:sldId id="302" r:id="rId11"/>
    <p:sldId id="298" r:id="rId12"/>
    <p:sldId id="282" r:id="rId13"/>
    <p:sldId id="283" r:id="rId14"/>
    <p:sldId id="288" r:id="rId15"/>
    <p:sldId id="284" r:id="rId16"/>
    <p:sldId id="285" r:id="rId17"/>
    <p:sldId id="289" r:id="rId18"/>
    <p:sldId id="294" r:id="rId19"/>
    <p:sldId id="291" r:id="rId20"/>
    <p:sldId id="293" r:id="rId21"/>
    <p:sldId id="292" r:id="rId22"/>
    <p:sldId id="275" r:id="rId23"/>
    <p:sldId id="299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hao Chen" initials="Z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9" autoAdjust="0"/>
    <p:restoredTop sz="99428" autoAdjust="0"/>
  </p:normalViewPr>
  <p:slideViewPr>
    <p:cSldViewPr snapToGrid="0" snapToObjects="1">
      <p:cViewPr varScale="1">
        <p:scale>
          <a:sx n="116" d="100"/>
          <a:sy n="116" d="100"/>
        </p:scale>
        <p:origin x="1518" y="108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8F1D-0D9B-43FE-B279-AE98B5ACAEDF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17EA3-94AC-48AE-8A20-3294DB9B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acommunity.org/VAST+Challenge+2017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5.PNG"/><Relationship Id="rId5" Type="http://schemas.microsoft.com/office/2007/relationships/media" Target="../media/media3.mp4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vacommunity.org/VAST+Challenge+201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0" y="1015914"/>
            <a:ext cx="4084437" cy="1563369"/>
          </a:xfrm>
        </p:spPr>
        <p:txBody>
          <a:bodyPr/>
          <a:lstStyle/>
          <a:p>
            <a:r>
              <a:rPr lang="en-US" sz="2400" dirty="0">
                <a:latin typeface="Tw Cen MT" charset="0"/>
              </a:rPr>
              <a:t>Visual </a:t>
            </a:r>
            <a:r>
              <a:rPr lang="en-US" sz="2400" dirty="0" smtClean="0">
                <a:latin typeface="Tw Cen MT" charset="0"/>
              </a:rPr>
              <a:t>Analytics of Movement Behavior </a:t>
            </a:r>
            <a:r>
              <a:rPr lang="en-US" sz="2400" dirty="0">
                <a:latin typeface="Tw Cen MT" charset="0"/>
              </a:rPr>
              <a:t>Pattern Based </a:t>
            </a:r>
            <a:r>
              <a:rPr lang="en-US" sz="2400" dirty="0" smtClean="0">
                <a:latin typeface="Tw Cen MT" charset="0"/>
              </a:rPr>
              <a:t>on Time-Spatial Data</a:t>
            </a:r>
            <a:endParaRPr lang="en-US" sz="2400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487560" y="3632817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Zhenghao Chen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Bachelor of Information Technology(Honors)</a:t>
            </a:r>
            <a:endParaRPr lang="en-US" dirty="0">
              <a:latin typeface="Tw Cen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Crime Detection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7741"/>
            <a:ext cx="4054274" cy="315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3" y="2335874"/>
            <a:ext cx="3597143" cy="2252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62" y="4917989"/>
            <a:ext cx="28350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Conclusion</a:t>
            </a:r>
          </a:p>
          <a:p>
            <a:r>
              <a:rPr lang="en-US" dirty="0" smtClean="0"/>
              <a:t>Crime Time: 10:00 - 11:00</a:t>
            </a:r>
          </a:p>
          <a:p>
            <a:r>
              <a:rPr lang="en-US" dirty="0" smtClean="0"/>
              <a:t>Group 2: commit crime</a:t>
            </a:r>
          </a:p>
          <a:p>
            <a:r>
              <a:rPr lang="en-US" dirty="0" smtClean="0"/>
              <a:t>Group 1: </a:t>
            </a:r>
            <a:r>
              <a:rPr lang="en-US" dirty="0"/>
              <a:t>a</a:t>
            </a:r>
            <a:r>
              <a:rPr lang="en-US" dirty="0" smtClean="0"/>
              <a:t>ssist crime</a:t>
            </a:r>
          </a:p>
        </p:txBody>
      </p:sp>
    </p:spTree>
    <p:extLst>
      <p:ext uri="{BB962C8B-B14F-4D97-AF65-F5344CB8AC3E}">
        <p14:creationId xmlns:p14="http://schemas.microsoft.com/office/powerpoint/2010/main" val="2433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– </a:t>
            </a:r>
            <a:r>
              <a:rPr lang="en-US" dirty="0"/>
              <a:t>Park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Prediction Of </a:t>
            </a:r>
            <a:r>
              <a:rPr lang="en-US" dirty="0" smtClean="0"/>
              <a:t>Movement Flow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6669"/>
            <a:ext cx="4370173" cy="171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9" y="3925186"/>
            <a:ext cx="4679092" cy="2376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5888" y="1754659"/>
            <a:ext cx="4853971" cy="454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6" y="2887217"/>
            <a:ext cx="2903838" cy="2782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2294" y="5528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70" y="2897968"/>
            <a:ext cx="2651298" cy="2630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44" y="3005508"/>
            <a:ext cx="2503145" cy="2504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81095" y="5528390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1094" y="5510432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44" y="2939426"/>
            <a:ext cx="2503145" cy="25475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1095" y="5513869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43" y="3002071"/>
            <a:ext cx="2503146" cy="24421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06952" y="5517693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42" y="2981055"/>
            <a:ext cx="2468430" cy="24631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81093" y="5503966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 – Commercial Promotion for Mobile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Chinese Mobile Company Data</a:t>
            </a:r>
          </a:p>
          <a:p>
            <a:endParaRPr lang="en-US" dirty="0" smtClean="0"/>
          </a:p>
          <a:p>
            <a:r>
              <a:rPr lang="en-US" dirty="0" smtClean="0"/>
              <a:t>Data Format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Give advice for commercial activity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059078"/>
              </p:ext>
            </p:extLst>
          </p:nvPr>
        </p:nvGraphicFramePr>
        <p:xfrm>
          <a:off x="875979" y="2577706"/>
          <a:ext cx="648040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02"/>
                <a:gridCol w="2412455"/>
                <a:gridCol w="874426"/>
                <a:gridCol w="1573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Geo-information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06-01-2015</a:t>
                      </a:r>
                    </a:p>
                    <a:p>
                      <a:r>
                        <a:rPr lang="en-US" dirty="0" smtClean="0"/>
                        <a:t>10:00:00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10.00.79.523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9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" y="4971064"/>
            <a:ext cx="3165901" cy="14063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03" y="4944706"/>
            <a:ext cx="3424879" cy="15134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74" y="2014423"/>
            <a:ext cx="3130951" cy="2761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721" y="2312309"/>
            <a:ext cx="2915045" cy="2382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Outstanding User Detection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72775" y="2172428"/>
            <a:ext cx="2087268" cy="108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58696" y="3539389"/>
            <a:ext cx="4161372" cy="110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672775" y="3855309"/>
            <a:ext cx="2190547" cy="790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26503" y="4518343"/>
            <a:ext cx="0" cy="8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2" y="2263097"/>
            <a:ext cx="2442312" cy="227552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2589562" y="3479090"/>
            <a:ext cx="1807538" cy="40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821479" y="2922962"/>
            <a:ext cx="1360121" cy="122006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4114" y="4262970"/>
            <a:ext cx="0" cy="1025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9365" y="197961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Regular User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8396" y="1936885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Outstanding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52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 Of Station Usage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Prediction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7" y="1874880"/>
            <a:ext cx="4707924" cy="215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23" y="4027530"/>
            <a:ext cx="4423977" cy="224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7157" y="1874880"/>
            <a:ext cx="4501978" cy="43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4953"/>
            <a:ext cx="3431059" cy="299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978" y="592810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Usage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802107"/>
            <a:ext cx="3426941" cy="30197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4032" y="587727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 – Traffic Patterns in Nature 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VAST Challenge 2017*</a:t>
            </a:r>
            <a:endParaRPr lang="en-US" sz="1000" dirty="0" smtClean="0"/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Analyze abnormal pattern</a:t>
            </a:r>
          </a:p>
          <a:p>
            <a:pPr lvl="1"/>
            <a:r>
              <a:rPr lang="en-US" dirty="0" smtClean="0"/>
              <a:t>Analyze affects on wildlife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75138"/>
              </p:ext>
            </p:extLst>
          </p:nvPr>
        </p:nvGraphicFramePr>
        <p:xfrm>
          <a:off x="856735" y="2137032"/>
          <a:ext cx="401182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03"/>
                <a:gridCol w="1068585"/>
                <a:gridCol w="135333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15-06-16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Gate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Truck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21" y="1913233"/>
            <a:ext cx="4159979" cy="3995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816" y="6224588"/>
            <a:ext cx="25426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*</a:t>
            </a:r>
            <a:r>
              <a:rPr lang="en-US" sz="800" i="1" dirty="0" smtClean="0">
                <a:hlinkClick r:id="rId4"/>
              </a:rPr>
              <a:t>http</a:t>
            </a:r>
            <a:r>
              <a:rPr lang="en-US" sz="800" i="1" dirty="0">
                <a:hlinkClick r:id="rId4"/>
              </a:rPr>
              <a:t>://</a:t>
            </a:r>
            <a:r>
              <a:rPr lang="en-US" sz="800" i="1" dirty="0" smtClean="0">
                <a:hlinkClick r:id="rId4"/>
              </a:rPr>
              <a:t>vacommunity.org/VAST+Challenge+2017</a:t>
            </a:r>
            <a:r>
              <a:rPr lang="en-US" sz="800" i="1" dirty="0" smtClean="0"/>
              <a:t>   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0278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2" y="4349884"/>
            <a:ext cx="3317028" cy="2371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6" y="756725"/>
            <a:ext cx="3418598" cy="32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" y="2240691"/>
            <a:ext cx="2866739" cy="2839695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2545492" y="1825085"/>
            <a:ext cx="2924590" cy="122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3812" y="1760334"/>
            <a:ext cx="3751332" cy="153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28584" y="3207812"/>
            <a:ext cx="2756560" cy="4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09103" y="3428601"/>
            <a:ext cx="2984367" cy="1014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4473146" y="3936093"/>
            <a:ext cx="321276" cy="5074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73" y="2050748"/>
            <a:ext cx="2987627" cy="321958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974807" y="3501148"/>
            <a:ext cx="576649" cy="4349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1527" y="191130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16" y="570627"/>
            <a:ext cx="5722994" cy="54490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30"/>
            <a:ext cx="9144000" cy="662353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2642" y="246796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80" y="1072158"/>
            <a:ext cx="6686509" cy="44729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" y="348768"/>
            <a:ext cx="9038875" cy="637296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5284" y="348768"/>
            <a:ext cx="9018304" cy="6372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28650"/>
            <a:ext cx="5486400" cy="5600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"/>
            <a:ext cx="9144000" cy="662353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4711" y="10069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Abnormal Pattern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  <p:bldP spid="56" grpId="0" animBg="1"/>
      <p:bldP spid="59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35" y="1426540"/>
            <a:ext cx="3301958" cy="16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" y="2075935"/>
            <a:ext cx="3273805" cy="3242920"/>
          </a:xfrm>
        </p:spPr>
      </p:pic>
      <p:sp>
        <p:nvSpPr>
          <p:cNvPr id="5" name="Oval 4"/>
          <p:cNvSpPr/>
          <p:nvPr/>
        </p:nvSpPr>
        <p:spPr>
          <a:xfrm>
            <a:off x="3080215" y="2075935"/>
            <a:ext cx="584887" cy="362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3665102" y="2257167"/>
            <a:ext cx="8492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6244281" y="3080951"/>
            <a:ext cx="403654" cy="4366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36" y="3697395"/>
            <a:ext cx="2123045" cy="1944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6" y="1530141"/>
            <a:ext cx="2563444" cy="1447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71" y="3553956"/>
            <a:ext cx="3107429" cy="2445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297" y="14444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Visualization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26" y="1095718"/>
            <a:ext cx="4854274" cy="214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63" y="3614737"/>
            <a:ext cx="4824348" cy="275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2526" y="1095718"/>
            <a:ext cx="5039625" cy="5181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95832"/>
            <a:ext cx="3301186" cy="313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205" y="59079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86" y="2674980"/>
            <a:ext cx="3125114" cy="30379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33535" y="589239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812"/>
            <a:ext cx="3490107" cy="31131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33535" y="5896860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20" y="2781215"/>
            <a:ext cx="3184420" cy="29090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72128" y="3314222"/>
            <a:ext cx="788356" cy="2212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07675" y="593464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SVM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329" y="2768321"/>
            <a:ext cx="3185873" cy="29362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44745" y="590582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61" y="2744761"/>
            <a:ext cx="3219836" cy="300835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63281" y="5903188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9" grpId="0" animBg="1"/>
      <p:bldP spid="20" grpId="0" animBg="1"/>
      <p:bldP spid="21" grpId="0" animBg="1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Set </a:t>
            </a:r>
            <a:r>
              <a:rPr lang="en-US" dirty="0"/>
              <a:t>up a time-spatial data visual analytics pipeline to understand movement </a:t>
            </a:r>
            <a:r>
              <a:rPr lang="en-US" dirty="0" smtClean="0"/>
              <a:t>behavior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Modify </a:t>
            </a:r>
            <a:r>
              <a:rPr lang="en-US" dirty="0"/>
              <a:t>and utilize </a:t>
            </a:r>
            <a:r>
              <a:rPr lang="en-US" dirty="0" smtClean="0"/>
              <a:t>Artificial Neural Net </a:t>
            </a:r>
            <a:r>
              <a:rPr lang="en-US" dirty="0"/>
              <a:t>approach to propose a </a:t>
            </a:r>
            <a:r>
              <a:rPr lang="en-US" dirty="0" smtClean="0"/>
              <a:t>clustering (SOM) and prediction (RNN)methodology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Participate </a:t>
            </a:r>
            <a:r>
              <a:rPr lang="en-US" dirty="0"/>
              <a:t>in two public </a:t>
            </a:r>
            <a:r>
              <a:rPr lang="en-US" dirty="0" smtClean="0"/>
              <a:t>challenges (VAST 2015 &amp; VAST 2017) and provide suggestion to a Chinese Mobile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277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Time Spatial </a:t>
            </a:r>
            <a:r>
              <a:rPr lang="en-US" dirty="0" smtClean="0"/>
              <a:t>Data</a:t>
            </a:r>
            <a:endParaRPr lang="en-US" dirty="0" smtClean="0"/>
          </a:p>
          <a:p>
            <a:r>
              <a:rPr lang="en-US" dirty="0" smtClean="0"/>
              <a:t>Format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 </a:t>
            </a:r>
            <a:endParaRPr lang="en-US" dirty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People Movement, Traffic Flow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Motivation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An efficient method to analyze the embedded pattern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70840"/>
              </p:ext>
            </p:extLst>
          </p:nvPr>
        </p:nvGraphicFramePr>
        <p:xfrm>
          <a:off x="897788" y="2209402"/>
          <a:ext cx="5714360" cy="1647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61"/>
                <a:gridCol w="911839"/>
                <a:gridCol w="1219200"/>
                <a:gridCol w="2056760"/>
              </a:tblGrid>
              <a:tr h="366935">
                <a:tc>
                  <a:txBody>
                    <a:bodyPr/>
                    <a:lstStyle/>
                    <a:p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Information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in location 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out location A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5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8900"/>
            <a:ext cx="8229600" cy="47672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Conferences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Wang, J. Swanson, F. Chen, D. Feng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Neural Net Based </a:t>
            </a:r>
            <a:r>
              <a:rPr lang="en-US" sz="1200" b="1" i="1" dirty="0"/>
              <a:t>and Safety-Oriented Visual Analytics for Time-Spatial </a:t>
            </a:r>
            <a:r>
              <a:rPr lang="en-US" sz="1200" b="1" i="1" dirty="0" smtClean="0"/>
              <a:t>Data</a:t>
            </a:r>
            <a:r>
              <a:rPr lang="en-US" sz="1200" dirty="0" smtClean="0"/>
              <a:t>” </a:t>
            </a:r>
            <a:r>
              <a:rPr lang="en-US" sz="1200" dirty="0"/>
              <a:t>IEEE International Joint Conference on Neural Networks 2017 (IJCNN 2017)</a:t>
            </a:r>
          </a:p>
          <a:p>
            <a:pPr marL="914400" lvl="2" indent="0">
              <a:buNone/>
            </a:pPr>
            <a:endParaRPr lang="en-US" sz="1200" dirty="0" smtClean="0"/>
          </a:p>
          <a:p>
            <a:pPr marL="91440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2]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Abnormal </a:t>
            </a:r>
            <a:r>
              <a:rPr lang="en-US" sz="1200" b="1" i="1" dirty="0"/>
              <a:t>Trajectory Pattern Detection and Visualization using Neural </a:t>
            </a:r>
            <a:r>
              <a:rPr lang="en-US" sz="1200" b="1" i="1" dirty="0" smtClean="0"/>
              <a:t>Net” </a:t>
            </a:r>
            <a:r>
              <a:rPr lang="en-US" sz="1200" dirty="0" smtClean="0"/>
              <a:t>IEEE</a:t>
            </a:r>
            <a:r>
              <a:rPr lang="en-US" sz="1200" b="1" i="1" dirty="0" smtClean="0"/>
              <a:t> </a:t>
            </a:r>
            <a:r>
              <a:rPr lang="en-US" sz="1200" dirty="0" smtClean="0"/>
              <a:t>Visual </a:t>
            </a:r>
            <a:r>
              <a:rPr lang="en-US" sz="1200" dirty="0"/>
              <a:t>Analytics Science and Technology </a:t>
            </a:r>
            <a:r>
              <a:rPr lang="en-US" sz="1200" dirty="0" smtClean="0"/>
              <a:t>2017 </a:t>
            </a:r>
            <a:r>
              <a:rPr lang="en-US" sz="1200" dirty="0"/>
              <a:t>(VAST 2017) Submitted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Journal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</a:t>
            </a:r>
            <a:r>
              <a:rPr lang="en-US" sz="1200" dirty="0" smtClean="0"/>
              <a:t>Wang, F. Chen, D. Feng, H. Cui “</a:t>
            </a:r>
            <a:r>
              <a:rPr lang="en-US" sz="1200" b="1" i="1" dirty="0" smtClean="0">
                <a:latin typeface="Tw Cen MT" charset="0"/>
              </a:rPr>
              <a:t>Visual Analytics  </a:t>
            </a:r>
            <a:r>
              <a:rPr lang="en-US" sz="1200" b="1" i="1" dirty="0">
                <a:latin typeface="Tw Cen MT" charset="0"/>
              </a:rPr>
              <a:t>of  Movement  Behavior Pattern Based on Time-Spatial Data: A Neural Net </a:t>
            </a:r>
            <a:r>
              <a:rPr lang="en-US" sz="1200" b="1" i="1" dirty="0" smtClean="0">
                <a:latin typeface="Tw Cen MT" charset="0"/>
              </a:rPr>
              <a:t>Approach”</a:t>
            </a:r>
            <a:r>
              <a:rPr lang="en-US" sz="1200" dirty="0"/>
              <a:t> IEEE Transactions on Human-Machine </a:t>
            </a:r>
            <a:r>
              <a:rPr lang="en-US" sz="1200" dirty="0" smtClean="0"/>
              <a:t>Systems,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8676"/>
            <a:ext cx="8229600" cy="4767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Thanks to Following Organizations and People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Xiuying</a:t>
            </a:r>
            <a:r>
              <a:rPr lang="en-US" dirty="0" smtClean="0"/>
              <a:t> Wang (Supervisor)       &amp;       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Jianlong</a:t>
            </a:r>
            <a:r>
              <a:rPr lang="en-US" dirty="0" smtClean="0"/>
              <a:t> Zhou (Co-supervisor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The University of Sydney           &amp;                  CSIRO Data61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8" name="Picture 4" descr="Image result for usy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17" y="4103397"/>
            <a:ext cx="2241636" cy="7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siro data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68" y="4025846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Yu Zheng, </a:t>
            </a:r>
            <a:r>
              <a:rPr lang="en-US" sz="1200" dirty="0" err="1"/>
              <a:t>Lizhu</a:t>
            </a:r>
            <a:r>
              <a:rPr lang="en-US" sz="1200" dirty="0"/>
              <a:t> Zhang, Xing </a:t>
            </a:r>
            <a:r>
              <a:rPr lang="en-US" sz="1200" dirty="0" err="1"/>
              <a:t>Xie</a:t>
            </a:r>
            <a:r>
              <a:rPr lang="en-US" sz="1200" dirty="0"/>
              <a:t>, and Wei-Ying Ma, “Mining interesting locations and travel sequences from GPS trajectories,” in Proceedings of the 18th international conference on World wide web. ACM, 2009, pp. 791–800.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[2] </a:t>
            </a:r>
            <a:r>
              <a:rPr lang="en-US" sz="1200" dirty="0"/>
              <a:t>Natalia </a:t>
            </a:r>
            <a:r>
              <a:rPr lang="en-US" sz="1200" dirty="0" err="1"/>
              <a:t>Andrienko</a:t>
            </a:r>
            <a:r>
              <a:rPr lang="en-US" sz="1200" dirty="0"/>
              <a:t> and Gennady </a:t>
            </a:r>
            <a:r>
              <a:rPr lang="en-US" sz="1200" dirty="0" err="1"/>
              <a:t>Andrienko</a:t>
            </a:r>
            <a:r>
              <a:rPr lang="en-US" sz="1200" dirty="0"/>
              <a:t>, “Visual analytics of movement: An overview of methods, tools and procedures,” Information Visualization, vol. 12, no. 1, pp. 3–24, 2013.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[3] </a:t>
            </a:r>
            <a:r>
              <a:rPr lang="en-US" sz="1200" dirty="0"/>
              <a:t>Yu Zheng, “Trajectory data mining: an overview,” ACM Transactions on Intelligent Systems and Technology (TIST), vol. 6, no. 3, pp. 29, 2015.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4] </a:t>
            </a:r>
            <a:r>
              <a:rPr lang="en-US" sz="1200" dirty="0" err="1"/>
              <a:t>Qiang</a:t>
            </a:r>
            <a:r>
              <a:rPr lang="en-US" sz="1200" dirty="0"/>
              <a:t> Liu, Shu Wu, Liang Wang, and </a:t>
            </a:r>
            <a:r>
              <a:rPr lang="en-US" sz="1200" dirty="0" err="1"/>
              <a:t>Tieniu</a:t>
            </a:r>
            <a:r>
              <a:rPr lang="en-US" sz="1200" dirty="0"/>
              <a:t> Tan, “Predicting the Next Location: A Recurrent Model with Spatial and Temporal Contexts.,” in AAAI, 2016, pp. 194–200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[5] </a:t>
            </a:r>
            <a:r>
              <a:rPr lang="en-US" sz="1200" dirty="0" err="1"/>
              <a:t>Teuvo</a:t>
            </a:r>
            <a:r>
              <a:rPr lang="en-US" sz="1200" dirty="0"/>
              <a:t> </a:t>
            </a:r>
            <a:r>
              <a:rPr lang="en-US" sz="1200" dirty="0" err="1"/>
              <a:t>Kohonen</a:t>
            </a:r>
            <a:r>
              <a:rPr lang="en-US" sz="1200" dirty="0"/>
              <a:t>, “The self-organizing map,” </a:t>
            </a:r>
            <a:r>
              <a:rPr lang="en-US" sz="1200" dirty="0" err="1"/>
              <a:t>Neurocomputing</a:t>
            </a:r>
            <a:r>
              <a:rPr lang="en-US" sz="1200" dirty="0"/>
              <a:t>, vol. 21, no. 1, pp. 1–6, 1998.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[6] </a:t>
            </a:r>
            <a:r>
              <a:rPr lang="en-US" sz="1200" dirty="0"/>
              <a:t>Yann </a:t>
            </a:r>
            <a:r>
              <a:rPr lang="en-US" sz="1200" dirty="0" err="1"/>
              <a:t>LeCun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and Geoffrey Hinton, “Deep learning,” Nature, vol. 521, no. 7553, pp. 436–444, 2015. </a:t>
            </a:r>
          </a:p>
        </p:txBody>
      </p:sp>
    </p:spTree>
    <p:extLst>
      <p:ext uri="{BB962C8B-B14F-4D97-AF65-F5344CB8AC3E}">
        <p14:creationId xmlns:p14="http://schemas.microsoft.com/office/powerpoint/2010/main" val="30988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210"/>
            <a:ext cx="8229600" cy="1143000"/>
          </a:xfrm>
        </p:spPr>
        <p:txBody>
          <a:bodyPr/>
          <a:lstStyle/>
          <a:p>
            <a:pPr algn="ctr"/>
            <a:r>
              <a:rPr lang="en-US" sz="8000" dirty="0" smtClean="0"/>
              <a:t>Thank You </a:t>
            </a:r>
            <a:br>
              <a:rPr lang="en-US" sz="8000" dirty="0" smtClean="0"/>
            </a:br>
            <a:r>
              <a:rPr lang="en-US" sz="8000" dirty="0" smtClean="0"/>
              <a:t>Q &amp; 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9781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Conventional Methods</a:t>
            </a:r>
          </a:p>
          <a:p>
            <a:endParaRPr lang="en-US" dirty="0" smtClean="0"/>
          </a:p>
          <a:p>
            <a:r>
              <a:rPr lang="en-US" dirty="0" smtClean="0"/>
              <a:t>Visual Analytics System</a:t>
            </a:r>
            <a:r>
              <a:rPr lang="en-US" sz="1050" dirty="0" smtClean="0"/>
              <a:t>[1]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Visual Display Methods</a:t>
            </a:r>
          </a:p>
          <a:p>
            <a:pPr lvl="2"/>
            <a:r>
              <a:rPr lang="en-US" dirty="0" smtClean="0"/>
              <a:t>2D Map </a:t>
            </a:r>
          </a:p>
          <a:p>
            <a:pPr lvl="2"/>
            <a:r>
              <a:rPr lang="en-US" dirty="0" smtClean="0"/>
              <a:t>3D Cube</a:t>
            </a:r>
          </a:p>
          <a:p>
            <a:pPr lvl="2"/>
            <a:r>
              <a:rPr lang="en-US" dirty="0" smtClean="0"/>
              <a:t>Statistic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Feature Extraction</a:t>
            </a:r>
            <a:r>
              <a:rPr lang="en-US" sz="1200" dirty="0" smtClean="0"/>
              <a:t>[2][3]</a:t>
            </a:r>
            <a:endParaRPr lang="en-US" sz="1200" dirty="0"/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Clustering </a:t>
            </a:r>
            <a:endParaRPr lang="en-US" dirty="0"/>
          </a:p>
          <a:p>
            <a:pPr lvl="1"/>
            <a:r>
              <a:rPr lang="en-US" dirty="0" smtClean="0"/>
              <a:t>Deep Learning</a:t>
            </a:r>
            <a:r>
              <a:rPr lang="en-US" sz="1200" dirty="0" smtClean="0"/>
              <a:t>[4]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Prediction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49" y="2119399"/>
            <a:ext cx="4562475" cy="3000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22" y="1921073"/>
            <a:ext cx="4362090" cy="339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134" y="1789330"/>
            <a:ext cx="4362090" cy="368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34" y="1884854"/>
            <a:ext cx="4096991" cy="3601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55" y="1523939"/>
            <a:ext cx="4914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992" y="109657"/>
            <a:ext cx="8229600" cy="1143000"/>
          </a:xfrm>
        </p:spPr>
        <p:txBody>
          <a:bodyPr/>
          <a:lstStyle/>
          <a:p>
            <a:r>
              <a:rPr lang="en-US" dirty="0" smtClean="0"/>
              <a:t>Our Method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92" y="1259301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Neural Net-based Visualization Framework</a:t>
            </a:r>
          </a:p>
          <a:p>
            <a:endParaRPr lang="en-US" dirty="0"/>
          </a:p>
          <a:p>
            <a:r>
              <a:rPr lang="en-US" dirty="0" smtClean="0"/>
              <a:t>Data Model 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>
                <a:sym typeface="Wingdings" panose="05000000000000000000" pitchFamily="2" charset="2"/>
              </a:rPr>
              <a:t> dynamic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SOM-based Clustering </a:t>
            </a:r>
          </a:p>
          <a:p>
            <a:pPr lvl="1"/>
            <a:r>
              <a:rPr lang="en-US" dirty="0" smtClean="0"/>
              <a:t>RNN-based Prediction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Front-end </a:t>
            </a:r>
          </a:p>
          <a:p>
            <a:pPr lvl="1"/>
            <a:r>
              <a:rPr lang="en-US" dirty="0" smtClean="0"/>
              <a:t>Visual Analytics Tool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546" y="1940156"/>
            <a:ext cx="5588454" cy="36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A Static to Dynamic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Static to Dynamic Data Model</a:t>
            </a:r>
          </a:p>
          <a:p>
            <a:endParaRPr lang="en-US" dirty="0" smtClean="0"/>
          </a:p>
          <a:p>
            <a:r>
              <a:rPr lang="en-US" dirty="0" smtClean="0"/>
              <a:t>Static Relational Data Model</a:t>
            </a:r>
          </a:p>
          <a:p>
            <a:pPr lvl="1"/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Tree Structure</a:t>
            </a:r>
          </a:p>
          <a:p>
            <a:pPr lvl="1"/>
            <a:r>
              <a:rPr lang="en-US" dirty="0" smtClean="0"/>
              <a:t>Index </a:t>
            </a:r>
          </a:p>
          <a:p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Data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Time-spend Matrix</a:t>
            </a:r>
          </a:p>
          <a:p>
            <a:pPr lvl="1"/>
            <a:r>
              <a:rPr lang="en-US" dirty="0" smtClean="0"/>
              <a:t>Check-in Frequency Matrix</a:t>
            </a:r>
          </a:p>
          <a:p>
            <a:pPr lvl="1"/>
            <a:r>
              <a:rPr lang="en-US" dirty="0" smtClean="0"/>
              <a:t>Sequence Matrix</a:t>
            </a:r>
          </a:p>
          <a:p>
            <a:pPr lvl="1"/>
            <a:r>
              <a:rPr lang="en-US" dirty="0" smtClean="0"/>
              <a:t>Time-oriented Vector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64" y="3080095"/>
            <a:ext cx="4128325" cy="26009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23607" y="2753191"/>
            <a:ext cx="4522573" cy="3245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8" y="3073720"/>
            <a:ext cx="4137172" cy="1780651"/>
          </a:xfrm>
          <a:prstGeom prst="rect">
            <a:avLst/>
          </a:prstGeom>
        </p:spPr>
      </p:pic>
      <p:pic>
        <p:nvPicPr>
          <p:cNvPr id="13" name="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9906" y="1794765"/>
            <a:ext cx="4256235" cy="40571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72000" y="1743145"/>
            <a:ext cx="4522573" cy="470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56" y="3080095"/>
            <a:ext cx="3530203" cy="214202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75214" y="1857120"/>
            <a:ext cx="4522573" cy="432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10" y="1959419"/>
            <a:ext cx="3320552" cy="30281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4" y="4846121"/>
            <a:ext cx="4113317" cy="11698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75214" y="1333090"/>
            <a:ext cx="4522573" cy="473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n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95511" y="1983163"/>
            <a:ext cx="4210270" cy="3518736"/>
          </a:xfrm>
          <a:prstGeom prst="rect">
            <a:avLst/>
          </a:prstGeom>
        </p:spPr>
      </p:pic>
      <p:pic>
        <p:nvPicPr>
          <p:cNvPr id="27" name="3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34278" y="1608941"/>
            <a:ext cx="4351245" cy="45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1" grpId="0" animBg="1"/>
      <p:bldP spid="22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45" y="2079719"/>
            <a:ext cx="3568072" cy="38830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17625" y="1947364"/>
            <a:ext cx="4033428" cy="4158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9455" y="2029774"/>
            <a:ext cx="3332052" cy="3554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Self-organizing Map 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74" y="1292196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Self-organizing Map Based Clustering</a:t>
            </a:r>
          </a:p>
          <a:p>
            <a:r>
              <a:rPr lang="en-US" dirty="0" smtClean="0"/>
              <a:t>Algorithm</a:t>
            </a:r>
            <a:r>
              <a:rPr lang="en-US" sz="1000" dirty="0" smtClean="0"/>
              <a:t>[5]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Cooperation</a:t>
            </a:r>
          </a:p>
          <a:p>
            <a:pPr lvl="1"/>
            <a:r>
              <a:rPr lang="en-US" dirty="0" smtClean="0"/>
              <a:t>Adaption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85640" y="4052985"/>
            <a:ext cx="346776" cy="2483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4367610" y="2831148"/>
            <a:ext cx="2391418" cy="1221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28" y="2046249"/>
            <a:ext cx="3444367" cy="18180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90" y="4467558"/>
            <a:ext cx="1752600" cy="150379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91133" y="3657600"/>
            <a:ext cx="1821116" cy="768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830" y="4717014"/>
            <a:ext cx="1823540" cy="1004887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2786600" y="3675828"/>
            <a:ext cx="181359" cy="1041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97093" y="3675828"/>
            <a:ext cx="1050687" cy="89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820" y="4815670"/>
            <a:ext cx="1332369" cy="8919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691" y="1923155"/>
            <a:ext cx="550015" cy="3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Deep Learning based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Deep Learning-based Prediction</a:t>
            </a:r>
          </a:p>
          <a:p>
            <a:r>
              <a:rPr lang="en-US" dirty="0" smtClean="0"/>
              <a:t>Classification Method </a:t>
            </a:r>
          </a:p>
          <a:p>
            <a:pPr lvl="1"/>
            <a:r>
              <a:rPr lang="en-US" dirty="0" smtClean="0"/>
              <a:t>KNN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Deep Learning-based Method</a:t>
            </a:r>
          </a:p>
          <a:p>
            <a:pPr lvl="1"/>
            <a:r>
              <a:rPr lang="en-US" dirty="0" smtClean="0"/>
              <a:t>Recurrent Neural Net</a:t>
            </a:r>
            <a:r>
              <a:rPr lang="en-US" sz="1000" dirty="0" smtClean="0"/>
              <a:t>[6]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Long-short Term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85" y="2297525"/>
            <a:ext cx="4154432" cy="265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5" y="1584731"/>
            <a:ext cx="4308581" cy="40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VAST Challenge 2015*</a:t>
            </a:r>
            <a:endParaRPr lang="en-US" sz="1000" dirty="0" smtClean="0"/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</a:t>
            </a:r>
          </a:p>
          <a:p>
            <a:pPr lvl="1"/>
            <a:r>
              <a:rPr lang="en-US" sz="1800" dirty="0" smtClean="0"/>
              <a:t>Crime Occur on Sunday in Attraction 32</a:t>
            </a:r>
          </a:p>
          <a:p>
            <a:pPr lvl="1"/>
            <a:r>
              <a:rPr lang="en-US" sz="1800" dirty="0" smtClean="0"/>
              <a:t>Give Suggestions for Park Management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28105"/>
              </p:ext>
            </p:extLst>
          </p:nvPr>
        </p:nvGraphicFramePr>
        <p:xfrm>
          <a:off x="857580" y="2178134"/>
          <a:ext cx="392944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97"/>
                <a:gridCol w="881449"/>
                <a:gridCol w="741405"/>
                <a:gridCol w="1153297"/>
              </a:tblGrid>
              <a:tr h="478755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07-06-14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Check-in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08" y="2080915"/>
            <a:ext cx="3611166" cy="3583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816" y="6224588"/>
            <a:ext cx="2438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*</a:t>
            </a:r>
            <a:r>
              <a:rPr lang="en-US" sz="800" i="1" dirty="0" smtClean="0">
                <a:hlinkClick r:id="rId4"/>
              </a:rPr>
              <a:t>http</a:t>
            </a:r>
            <a:r>
              <a:rPr lang="en-US" sz="800" i="1" dirty="0">
                <a:hlinkClick r:id="rId4"/>
              </a:rPr>
              <a:t>://</a:t>
            </a:r>
            <a:r>
              <a:rPr lang="en-US" sz="800" i="1" dirty="0" smtClean="0">
                <a:hlinkClick r:id="rId4"/>
              </a:rPr>
              <a:t>vacommunity.org/VAST+Challenge+2015</a:t>
            </a:r>
            <a:r>
              <a:rPr lang="en-US" sz="800" i="1" dirty="0" smtClean="0"/>
              <a:t>  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19684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14" y="2725586"/>
            <a:ext cx="4277046" cy="18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1– </a:t>
            </a:r>
            <a:r>
              <a:rPr lang="en-US" dirty="0"/>
              <a:t>Park Management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1490467"/>
            <a:ext cx="3319849" cy="24884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14" y="873684"/>
            <a:ext cx="3902313" cy="17323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05016" y="1739865"/>
            <a:ext cx="3200232" cy="99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56703" y="1900094"/>
            <a:ext cx="3722125" cy="1156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5372280" y="2486509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8" y="4715787"/>
            <a:ext cx="4300151" cy="1824547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5296925" y="4476711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3" y="4963104"/>
            <a:ext cx="2830612" cy="113892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10800000">
            <a:off x="2680528" y="5313406"/>
            <a:ext cx="761191" cy="435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" y="11121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Crime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</Template>
  <TotalTime>1409</TotalTime>
  <Words>871</Words>
  <Application>Microsoft Office PowerPoint</Application>
  <PresentationFormat>On-screen Show (4:3)</PresentationFormat>
  <Paragraphs>241</Paragraphs>
  <Slides>23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Lucida Grande</vt:lpstr>
      <vt:lpstr>Tw Cen MT</vt:lpstr>
      <vt:lpstr>Wingdings</vt:lpstr>
      <vt:lpstr>PPT-template-standard_August15</vt:lpstr>
      <vt:lpstr>Visual Analytics of Movement Behavior Pattern Based on Time-Spatial Data</vt:lpstr>
      <vt:lpstr>Background</vt:lpstr>
      <vt:lpstr>Literature</vt:lpstr>
      <vt:lpstr>Our Method - Overview</vt:lpstr>
      <vt:lpstr>Our Method – A Static to Dynamic Data Model</vt:lpstr>
      <vt:lpstr>Our Method – Self-organizing Map based Clustering</vt:lpstr>
      <vt:lpstr>Our Method – Deep Learning based Prediction </vt:lpstr>
      <vt:lpstr>Experiment 1– Park Management </vt:lpstr>
      <vt:lpstr>Experiment 1– Park Management </vt:lpstr>
      <vt:lpstr>Experiment 1– Park Management </vt:lpstr>
      <vt:lpstr>Experiment 1 – Park Management</vt:lpstr>
      <vt:lpstr>Experiment 2 – Commercial Promotion for Mobile User</vt:lpstr>
      <vt:lpstr>Experiment 2 – Commercial Promotion for Mobile User</vt:lpstr>
      <vt:lpstr>Experiment 2 – Commercial Promotion for Mobile User</vt:lpstr>
      <vt:lpstr>Experiment 3 – Traffic Patterns in Nature Preserve</vt:lpstr>
      <vt:lpstr>Experiment 3</vt:lpstr>
      <vt:lpstr>Experiment 3 – Traffic Patterns in Nature Preserve</vt:lpstr>
      <vt:lpstr>Experiment 3 – Traffic Patterns in Nature Preserve</vt:lpstr>
      <vt:lpstr>Conclusion</vt:lpstr>
      <vt:lpstr>Publication</vt:lpstr>
      <vt:lpstr>Acknowledgement</vt:lpstr>
      <vt:lpstr>Reference</vt:lpstr>
      <vt:lpstr>Thank You  Q &amp; A</vt:lpstr>
    </vt:vector>
  </TitlesOfParts>
  <Company>University of Sydney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Net-based Visualization Framework for Time-spatial Data</dc:title>
  <dc:creator>Zhenghao Chen</dc:creator>
  <cp:lastModifiedBy>Zhenghao Chen</cp:lastModifiedBy>
  <cp:revision>71</cp:revision>
  <cp:lastPrinted>2015-06-26T01:12:18Z</cp:lastPrinted>
  <dcterms:created xsi:type="dcterms:W3CDTF">2017-06-05T03:38:35Z</dcterms:created>
  <dcterms:modified xsi:type="dcterms:W3CDTF">2017-06-19T21:46:19Z</dcterms:modified>
</cp:coreProperties>
</file>